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media/image2.svg" ContentType="image/svg"/>
  <Override PartName="/ppt/media/image3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63" r:id="rId6"/>
    <p:sldMasterId id="2147483665" r:id="rId7"/>
    <p:sldMasterId id="2147483667" r:id="rId8"/>
    <p:sldMasterId id="2147483669" r:id="rId9"/>
    <p:sldMasterId id="2147483671" r:id="rId10"/>
    <p:sldMasterId id="2147483673" r:id="rId11"/>
    <p:sldMasterId id="2147483675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move the slide</a:t>
            </a: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dt" idx="3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ftr" idx="3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47424FEE-04CE-4DE8-821A-C8EA92E95D48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DC462D9-906F-4021-8D6C-60AC383DFA8C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855880E-FF6C-4CBD-B91A-DA0EC23D73F1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sldNum" idx="3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24D4A6E-E0E9-465D-A3A2-99F877C77CC9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AF5A3E9-DB15-4959-9873-CBB62376FD81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D644CD2-5F7A-4322-B5AF-7113EB54CF8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C86D45A-A937-4CC1-BBDD-CFC580D5194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B0B5787-6425-4588-BE09-15C27BDCB9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BC577443-0791-4F12-A820-C04FB9B3537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6EC974F7-8BFF-487C-BB1B-35CE80CE183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50310585-DE23-45A6-9B03-382BA2DE954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03AD68E8-AEE7-43B3-9833-18DFBFAED81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64D3A7AA-205B-4EF4-8F4B-41FD55353E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035D4AD9-171F-4061-9053-7A7DF91CD2A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86BCE4B6-8026-46F7-A099-E09EC728DFF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53A53C9-0970-44DF-9B4C-B370D0300C1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3C0187C7-5D2D-4207-8304-BE5197C3DFE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0C9CEF5-90AF-4209-B257-DFF96C71020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B8445FB-1EB6-43FD-85FC-6D769F9275E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75010D2-B621-41A4-8013-C49548B4254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DB53A16-D475-4516-8884-AC85683DB1B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970698D-417D-423E-96D4-73622163CBC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03B34CC-E5AD-4FDA-A879-31D85C0D7D5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7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8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12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13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1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5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li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k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o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d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it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a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s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r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ti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tl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s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y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l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</a:t>
            </a:r>
            <a:endParaRPr b="0" lang="en-SE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F2D3F72-F113-4059-A814-BCD7A4C135C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6160D3D-487A-4DB4-BD0B-1A97D1062618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  <a:endParaRPr b="0" lang="en-SE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  <a:endParaRPr b="0" lang="en-US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  <a:endParaRPr b="0" lang="en-US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864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  <a:endParaRPr b="0" lang="en-US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61018EE-D6A6-4196-9DF1-D0204B8CA4B7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15E2E43-0F3D-48F4-813F-760778712DFD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3CDE18D-559B-4503-BF6B-31F6778FA7DE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</a:t>
            </a: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to edit </a:t>
            </a: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Master </a:t>
            </a: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title </a:t>
            </a: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8142A37-5FF2-4883-B639-87B56A385776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70E5389-3940-4987-97FB-774A891643C8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91036C6-F29C-41F2-8D97-4E64DC6178AA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D7AE494-2E34-4E40-ACEA-5F3A2E04101A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2AC897A-260F-41E5-8024-33CC6504DB8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1A298D7-0F7E-497E-92C1-C27496D998C9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1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1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1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svg"/><Relationship Id="rId3" Type="http://schemas.openxmlformats.org/officeDocument/2006/relationships/slideLayout" Target="../slideLayouts/slideLayout11.xml"/><Relationship Id="rId4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Image 1"/>
          <p:cNvGrpSpPr/>
          <p:nvPr/>
        </p:nvGrpSpPr>
        <p:grpSpPr>
          <a:xfrm>
            <a:off x="1828440" y="5995080"/>
            <a:ext cx="8318520" cy="60120"/>
            <a:chOff x="1828440" y="5995080"/>
            <a:chExt cx="8318520" cy="60120"/>
          </a:xfrm>
        </p:grpSpPr>
        <p:sp>
          <p:nvSpPr>
            <p:cNvPr id="80" name="Freeform 3"/>
            <p:cNvSpPr/>
            <p:nvPr/>
          </p:nvSpPr>
          <p:spPr>
            <a:xfrm>
              <a:off x="182844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149" y="530"/>
                  </a:moveTo>
                  <a:lnTo>
                    <a:pt x="149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1" name="Freeform 4"/>
            <p:cNvSpPr/>
            <p:nvPr/>
          </p:nvSpPr>
          <p:spPr>
            <a:xfrm>
              <a:off x="464544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420" y="530"/>
                  </a:moveTo>
                  <a:lnTo>
                    <a:pt x="420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2" name="Freeform 5"/>
            <p:cNvSpPr/>
            <p:nvPr/>
          </p:nvSpPr>
          <p:spPr>
            <a:xfrm>
              <a:off x="746352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691" y="530"/>
                  </a:moveTo>
                  <a:lnTo>
                    <a:pt x="691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3" name="Freeform 6"/>
            <p:cNvSpPr/>
            <p:nvPr/>
          </p:nvSpPr>
          <p:spPr>
            <a:xfrm>
              <a:off x="1013688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963" y="530"/>
                  </a:moveTo>
                  <a:lnTo>
                    <a:pt x="963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84" name="TextBox 7"/>
          <p:cNvSpPr/>
          <p:nvPr/>
        </p:nvSpPr>
        <p:spPr>
          <a:xfrm>
            <a:off x="1377000" y="6003000"/>
            <a:ext cx="8384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" name="TextBox 8"/>
          <p:cNvSpPr/>
          <p:nvPr/>
        </p:nvSpPr>
        <p:spPr>
          <a:xfrm>
            <a:off x="4163040" y="6003000"/>
            <a:ext cx="9147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2000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" name="TextBox 10"/>
          <p:cNvSpPr/>
          <p:nvPr/>
        </p:nvSpPr>
        <p:spPr>
          <a:xfrm>
            <a:off x="7006680" y="6003000"/>
            <a:ext cx="8481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Freeform 7"/>
          <p:cNvSpPr/>
          <p:nvPr/>
        </p:nvSpPr>
        <p:spPr>
          <a:xfrm>
            <a:off x="1544400" y="5995080"/>
            <a:ext cx="9038160" cy="9720"/>
          </a:xfrm>
          <a:custGeom>
            <a:avLst/>
            <a:gdLst>
              <a:gd name="textAreaLeft" fmla="*/ 0 w 9038160"/>
              <a:gd name="textAreaRight" fmla="*/ 9038520 w 9038160"/>
              <a:gd name="textAreaTop" fmla="*/ 0 h 9720"/>
              <a:gd name="textAreaBottom" fmla="*/ 10080 h 9720"/>
            </a:gdLst>
            <a:ahLst/>
            <a:rect l="textAreaLeft" t="textAreaTop" r="textAreaRight" b="textAreaBottom"/>
            <a:pathLst>
              <a:path w="9038579" h="10060">
                <a:moveTo>
                  <a:pt x="0" y="0"/>
                </a:moveTo>
                <a:lnTo>
                  <a:pt x="9038580" y="0"/>
                </a:lnTo>
              </a:path>
            </a:pathLst>
          </a:custGeom>
          <a:noFill/>
          <a:ln w="19014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4920" bIns="-3492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88" name="TextBox 11"/>
          <p:cNvSpPr/>
          <p:nvPr/>
        </p:nvSpPr>
        <p:spPr>
          <a:xfrm>
            <a:off x="1461600" y="1202760"/>
            <a:ext cx="47620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1 663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1989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TextBox 12"/>
          <p:cNvSpPr/>
          <p:nvPr/>
        </p:nvSpPr>
        <p:spPr>
          <a:xfrm>
            <a:off x="7944840" y="4452840"/>
            <a:ext cx="328716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Rectangle 1"/>
          <p:cNvSpPr/>
          <p:nvPr/>
        </p:nvSpPr>
        <p:spPr>
          <a:xfrm rot="16200000">
            <a:off x="5833080" y="506160"/>
            <a:ext cx="510480" cy="12206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91" name="Rectangle 3"/>
          <p:cNvSpPr/>
          <p:nvPr/>
        </p:nvSpPr>
        <p:spPr>
          <a:xfrm>
            <a:off x="0" y="682200"/>
            <a:ext cx="132624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92" name="TextBox 13"/>
          <p:cNvSpPr/>
          <p:nvPr/>
        </p:nvSpPr>
        <p:spPr>
          <a:xfrm>
            <a:off x="10023120" y="6577560"/>
            <a:ext cx="212724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gapminder.org/71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TextBox 14"/>
          <p:cNvSpPr/>
          <p:nvPr/>
        </p:nvSpPr>
        <p:spPr>
          <a:xfrm>
            <a:off x="1266840" y="412560"/>
            <a:ext cx="96822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Ozone Depleting Gases </a:t>
            </a: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thousand tonnes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" name="TextBox 15"/>
          <p:cNvSpPr/>
          <p:nvPr/>
        </p:nvSpPr>
        <p:spPr>
          <a:xfrm>
            <a:off x="20880" y="6567480"/>
            <a:ext cx="30639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UN Environment Programme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" name="Triangle 1"/>
          <p:cNvSpPr/>
          <p:nvPr/>
        </p:nvSpPr>
        <p:spPr>
          <a:xfrm rot="5590200">
            <a:off x="10585440" y="5734080"/>
            <a:ext cx="531360" cy="459000"/>
          </a:xfrm>
          <a:prstGeom prst="triangle">
            <a:avLst>
              <a:gd name="adj" fmla="val 50000"/>
            </a:avLst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SE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96" name=""/>
          <p:cNvGrpSpPr/>
          <p:nvPr/>
        </p:nvGrpSpPr>
        <p:grpSpPr>
          <a:xfrm>
            <a:off x="1528200" y="2322000"/>
            <a:ext cx="9180000" cy="3700800"/>
            <a:chOff x="1528200" y="2322000"/>
            <a:chExt cx="9180000" cy="3700800"/>
          </a:xfrm>
        </p:grpSpPr>
        <p:pic>
          <p:nvPicPr>
            <p:cNvPr id="97" name="" descr=""/>
            <p:cNvPicPr/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/>
          </p:blipFill>
          <p:spPr>
            <a:xfrm>
              <a:off x="1537200" y="2550600"/>
              <a:ext cx="9115560" cy="34722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98" name=""/>
            <p:cNvSpPr/>
            <p:nvPr/>
          </p:nvSpPr>
          <p:spPr>
            <a:xfrm>
              <a:off x="1528200" y="2322000"/>
              <a:ext cx="9180000" cy="3657600"/>
            </a:xfrm>
            <a:custGeom>
              <a:avLst/>
              <a:gdLst/>
              <a:ahLst/>
              <a:rect l="0" t="0" r="r" b="b"/>
              <a:pathLst>
                <a:path fill="none" w="25500" h="10160">
                  <a:moveTo>
                    <a:pt x="0" y="0"/>
                  </a:moveTo>
                  <a:lnTo>
                    <a:pt x="729" y="4187"/>
                  </a:lnTo>
                  <a:lnTo>
                    <a:pt x="1457" y="4742"/>
                  </a:lnTo>
                  <a:lnTo>
                    <a:pt x="2186" y="4927"/>
                  </a:lnTo>
                  <a:lnTo>
                    <a:pt x="2914" y="5480"/>
                  </a:lnTo>
                  <a:lnTo>
                    <a:pt x="3643" y="7205"/>
                  </a:lnTo>
                  <a:lnTo>
                    <a:pt x="4372" y="7635"/>
                  </a:lnTo>
                  <a:lnTo>
                    <a:pt x="5100" y="8437"/>
                  </a:lnTo>
                  <a:lnTo>
                    <a:pt x="5829" y="8375"/>
                  </a:lnTo>
                  <a:lnTo>
                    <a:pt x="6556" y="8128"/>
                  </a:lnTo>
                  <a:lnTo>
                    <a:pt x="7286" y="8437"/>
                  </a:lnTo>
                  <a:lnTo>
                    <a:pt x="8015" y="8622"/>
                  </a:lnTo>
                  <a:lnTo>
                    <a:pt x="8742" y="8930"/>
                  </a:lnTo>
                  <a:lnTo>
                    <a:pt x="9472" y="9237"/>
                  </a:lnTo>
                  <a:lnTo>
                    <a:pt x="10199" y="9175"/>
                  </a:lnTo>
                  <a:lnTo>
                    <a:pt x="10928" y="9422"/>
                  </a:lnTo>
                  <a:lnTo>
                    <a:pt x="11658" y="9668"/>
                  </a:lnTo>
                  <a:lnTo>
                    <a:pt x="12385" y="9668"/>
                  </a:lnTo>
                  <a:lnTo>
                    <a:pt x="13115" y="9792"/>
                  </a:lnTo>
                  <a:lnTo>
                    <a:pt x="13842" y="9853"/>
                  </a:lnTo>
                  <a:lnTo>
                    <a:pt x="14571" y="9915"/>
                  </a:lnTo>
                  <a:lnTo>
                    <a:pt x="15301" y="9915"/>
                  </a:lnTo>
                  <a:lnTo>
                    <a:pt x="16028" y="9975"/>
                  </a:lnTo>
                  <a:lnTo>
                    <a:pt x="16757" y="9915"/>
                  </a:lnTo>
                  <a:lnTo>
                    <a:pt x="17485" y="10038"/>
                  </a:lnTo>
                  <a:lnTo>
                    <a:pt x="18214" y="10038"/>
                  </a:lnTo>
                  <a:lnTo>
                    <a:pt x="18943" y="10038"/>
                  </a:lnTo>
                  <a:lnTo>
                    <a:pt x="19671" y="10038"/>
                  </a:lnTo>
                  <a:lnTo>
                    <a:pt x="20400" y="10038"/>
                  </a:lnTo>
                  <a:lnTo>
                    <a:pt x="21128" y="10100"/>
                  </a:lnTo>
                  <a:lnTo>
                    <a:pt x="21857" y="10100"/>
                  </a:lnTo>
                  <a:lnTo>
                    <a:pt x="22586" y="10100"/>
                  </a:lnTo>
                  <a:lnTo>
                    <a:pt x="23314" y="10100"/>
                  </a:lnTo>
                  <a:lnTo>
                    <a:pt x="24043" y="10100"/>
                  </a:lnTo>
                  <a:lnTo>
                    <a:pt x="24771" y="10160"/>
                  </a:lnTo>
                  <a:lnTo>
                    <a:pt x="25500" y="10160"/>
                  </a:lnTo>
                </a:path>
              </a:pathLst>
            </a:custGeom>
            <a:ln w="88920">
              <a:solidFill>
                <a:srgbClr val="d83b4a"/>
              </a:solidFill>
              <a:miter/>
            </a:ln>
          </p:spPr>
          <p:txBody>
            <a:bodyPr lIns="134280" rIns="134280" tIns="89280" bIns="89280" anchor="ctr" anchorCtr="1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99" name="TextBox 16"/>
          <p:cNvSpPr/>
          <p:nvPr/>
        </p:nvSpPr>
        <p:spPr>
          <a:xfrm>
            <a:off x="9706680" y="6003000"/>
            <a:ext cx="8967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2020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" name="Rectangle 9"/>
          <p:cNvSpPr/>
          <p:nvPr/>
        </p:nvSpPr>
        <p:spPr>
          <a:xfrm>
            <a:off x="1413720" y="1234440"/>
            <a:ext cx="9732960" cy="51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SE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Image 2"/>
          <p:cNvGrpSpPr/>
          <p:nvPr/>
        </p:nvGrpSpPr>
        <p:grpSpPr>
          <a:xfrm>
            <a:off x="1828440" y="5995080"/>
            <a:ext cx="8318520" cy="60120"/>
            <a:chOff x="1828440" y="5995080"/>
            <a:chExt cx="8318520" cy="60120"/>
          </a:xfrm>
        </p:grpSpPr>
        <p:sp>
          <p:nvSpPr>
            <p:cNvPr id="102" name="Freeform 8"/>
            <p:cNvSpPr/>
            <p:nvPr/>
          </p:nvSpPr>
          <p:spPr>
            <a:xfrm>
              <a:off x="182844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149" y="530"/>
                  </a:moveTo>
                  <a:lnTo>
                    <a:pt x="149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3" name="Freeform 9"/>
            <p:cNvSpPr/>
            <p:nvPr/>
          </p:nvSpPr>
          <p:spPr>
            <a:xfrm>
              <a:off x="464544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420" y="530"/>
                  </a:moveTo>
                  <a:lnTo>
                    <a:pt x="420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4" name="Freeform 10"/>
            <p:cNvSpPr/>
            <p:nvPr/>
          </p:nvSpPr>
          <p:spPr>
            <a:xfrm>
              <a:off x="746352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691" y="530"/>
                  </a:moveTo>
                  <a:lnTo>
                    <a:pt x="691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5" name="Freeform 11"/>
            <p:cNvSpPr/>
            <p:nvPr/>
          </p:nvSpPr>
          <p:spPr>
            <a:xfrm>
              <a:off x="1013688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963" y="530"/>
                  </a:moveTo>
                  <a:lnTo>
                    <a:pt x="963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06" name="TextBox 18"/>
          <p:cNvSpPr/>
          <p:nvPr/>
        </p:nvSpPr>
        <p:spPr>
          <a:xfrm>
            <a:off x="1377000" y="6003000"/>
            <a:ext cx="8384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TextBox 19"/>
          <p:cNvSpPr/>
          <p:nvPr/>
        </p:nvSpPr>
        <p:spPr>
          <a:xfrm>
            <a:off x="4163040" y="6003000"/>
            <a:ext cx="9147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2000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TextBox 20"/>
          <p:cNvSpPr/>
          <p:nvPr/>
        </p:nvSpPr>
        <p:spPr>
          <a:xfrm>
            <a:off x="7006680" y="6003000"/>
            <a:ext cx="8481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Freeform 12"/>
          <p:cNvSpPr/>
          <p:nvPr/>
        </p:nvSpPr>
        <p:spPr>
          <a:xfrm>
            <a:off x="1544400" y="5995080"/>
            <a:ext cx="9038160" cy="9720"/>
          </a:xfrm>
          <a:custGeom>
            <a:avLst/>
            <a:gdLst>
              <a:gd name="textAreaLeft" fmla="*/ 0 w 9038160"/>
              <a:gd name="textAreaRight" fmla="*/ 9038520 w 9038160"/>
              <a:gd name="textAreaTop" fmla="*/ 0 h 9720"/>
              <a:gd name="textAreaBottom" fmla="*/ 10080 h 9720"/>
            </a:gdLst>
            <a:ahLst/>
            <a:rect l="textAreaLeft" t="textAreaTop" r="textAreaRight" b="textAreaBottom"/>
            <a:pathLst>
              <a:path w="9038579" h="10060">
                <a:moveTo>
                  <a:pt x="0" y="0"/>
                </a:moveTo>
                <a:lnTo>
                  <a:pt x="9038580" y="0"/>
                </a:lnTo>
              </a:path>
            </a:pathLst>
          </a:custGeom>
          <a:noFill/>
          <a:ln w="19014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4920" bIns="-3492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0" name="TextBox 21"/>
          <p:cNvSpPr/>
          <p:nvPr/>
        </p:nvSpPr>
        <p:spPr>
          <a:xfrm>
            <a:off x="1461600" y="1202760"/>
            <a:ext cx="47620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1 663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1989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" name="TextBox 22"/>
          <p:cNvSpPr/>
          <p:nvPr/>
        </p:nvSpPr>
        <p:spPr>
          <a:xfrm>
            <a:off x="7944840" y="4452840"/>
            <a:ext cx="328716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Rectangle 4"/>
          <p:cNvSpPr/>
          <p:nvPr/>
        </p:nvSpPr>
        <p:spPr>
          <a:xfrm rot="16200000">
            <a:off x="5833080" y="506160"/>
            <a:ext cx="510480" cy="12206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13" name="Rectangle 5"/>
          <p:cNvSpPr/>
          <p:nvPr/>
        </p:nvSpPr>
        <p:spPr>
          <a:xfrm>
            <a:off x="0" y="682200"/>
            <a:ext cx="132624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14" name="TextBox 23"/>
          <p:cNvSpPr/>
          <p:nvPr/>
        </p:nvSpPr>
        <p:spPr>
          <a:xfrm>
            <a:off x="10023120" y="6577560"/>
            <a:ext cx="212724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gapminder.org/71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TextBox 24"/>
          <p:cNvSpPr/>
          <p:nvPr/>
        </p:nvSpPr>
        <p:spPr>
          <a:xfrm>
            <a:off x="1266840" y="412560"/>
            <a:ext cx="96822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Ozone Depleting Gases </a:t>
            </a: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thousand tonnes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TextBox 25"/>
          <p:cNvSpPr/>
          <p:nvPr/>
        </p:nvSpPr>
        <p:spPr>
          <a:xfrm>
            <a:off x="20880" y="6567480"/>
            <a:ext cx="30639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UN Environment Programme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Triangle 2"/>
          <p:cNvSpPr/>
          <p:nvPr/>
        </p:nvSpPr>
        <p:spPr>
          <a:xfrm rot="5590200">
            <a:off x="10585440" y="5734080"/>
            <a:ext cx="531360" cy="459000"/>
          </a:xfrm>
          <a:prstGeom prst="triangle">
            <a:avLst>
              <a:gd name="adj" fmla="val 50000"/>
            </a:avLst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SE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118" name=""/>
          <p:cNvGrpSpPr/>
          <p:nvPr/>
        </p:nvGrpSpPr>
        <p:grpSpPr>
          <a:xfrm>
            <a:off x="1528200" y="2322000"/>
            <a:ext cx="9180000" cy="3700800"/>
            <a:chOff x="1528200" y="2322000"/>
            <a:chExt cx="9180000" cy="3700800"/>
          </a:xfrm>
        </p:grpSpPr>
        <p:pic>
          <p:nvPicPr>
            <p:cNvPr id="119" name="" descr=""/>
            <p:cNvPicPr/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/>
          </p:blipFill>
          <p:spPr>
            <a:xfrm>
              <a:off x="1537200" y="2550600"/>
              <a:ext cx="9115560" cy="34722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20" name=""/>
            <p:cNvSpPr/>
            <p:nvPr/>
          </p:nvSpPr>
          <p:spPr>
            <a:xfrm>
              <a:off x="1528200" y="2322000"/>
              <a:ext cx="9180000" cy="3657600"/>
            </a:xfrm>
            <a:custGeom>
              <a:avLst/>
              <a:gdLst/>
              <a:ahLst/>
              <a:rect l="0" t="0" r="r" b="b"/>
              <a:pathLst>
                <a:path fill="none" w="25500" h="10160">
                  <a:moveTo>
                    <a:pt x="0" y="0"/>
                  </a:moveTo>
                  <a:lnTo>
                    <a:pt x="729" y="4187"/>
                  </a:lnTo>
                  <a:lnTo>
                    <a:pt x="1457" y="4742"/>
                  </a:lnTo>
                  <a:lnTo>
                    <a:pt x="2186" y="4927"/>
                  </a:lnTo>
                  <a:lnTo>
                    <a:pt x="2914" y="5480"/>
                  </a:lnTo>
                  <a:lnTo>
                    <a:pt x="3643" y="7205"/>
                  </a:lnTo>
                  <a:lnTo>
                    <a:pt x="4372" y="7635"/>
                  </a:lnTo>
                  <a:lnTo>
                    <a:pt x="5100" y="8437"/>
                  </a:lnTo>
                  <a:lnTo>
                    <a:pt x="5829" y="8375"/>
                  </a:lnTo>
                  <a:lnTo>
                    <a:pt x="6556" y="8128"/>
                  </a:lnTo>
                  <a:lnTo>
                    <a:pt x="7286" y="8437"/>
                  </a:lnTo>
                  <a:lnTo>
                    <a:pt x="8015" y="8622"/>
                  </a:lnTo>
                  <a:lnTo>
                    <a:pt x="8742" y="8930"/>
                  </a:lnTo>
                  <a:lnTo>
                    <a:pt x="9472" y="9237"/>
                  </a:lnTo>
                  <a:lnTo>
                    <a:pt x="10199" y="9175"/>
                  </a:lnTo>
                  <a:lnTo>
                    <a:pt x="10928" y="9422"/>
                  </a:lnTo>
                  <a:lnTo>
                    <a:pt x="11658" y="9668"/>
                  </a:lnTo>
                  <a:lnTo>
                    <a:pt x="12385" y="9668"/>
                  </a:lnTo>
                  <a:lnTo>
                    <a:pt x="13115" y="9792"/>
                  </a:lnTo>
                  <a:lnTo>
                    <a:pt x="13842" y="9853"/>
                  </a:lnTo>
                  <a:lnTo>
                    <a:pt x="14571" y="9915"/>
                  </a:lnTo>
                  <a:lnTo>
                    <a:pt x="15301" y="9915"/>
                  </a:lnTo>
                  <a:lnTo>
                    <a:pt x="16028" y="9975"/>
                  </a:lnTo>
                  <a:lnTo>
                    <a:pt x="16757" y="9915"/>
                  </a:lnTo>
                  <a:lnTo>
                    <a:pt x="17485" y="10038"/>
                  </a:lnTo>
                  <a:lnTo>
                    <a:pt x="18214" y="10038"/>
                  </a:lnTo>
                  <a:lnTo>
                    <a:pt x="18943" y="10038"/>
                  </a:lnTo>
                  <a:lnTo>
                    <a:pt x="19671" y="10038"/>
                  </a:lnTo>
                  <a:lnTo>
                    <a:pt x="20400" y="10038"/>
                  </a:lnTo>
                  <a:lnTo>
                    <a:pt x="21128" y="10100"/>
                  </a:lnTo>
                  <a:lnTo>
                    <a:pt x="21857" y="10100"/>
                  </a:lnTo>
                  <a:lnTo>
                    <a:pt x="22586" y="10100"/>
                  </a:lnTo>
                  <a:lnTo>
                    <a:pt x="23314" y="10100"/>
                  </a:lnTo>
                  <a:lnTo>
                    <a:pt x="24043" y="10100"/>
                  </a:lnTo>
                  <a:lnTo>
                    <a:pt x="24771" y="10160"/>
                  </a:lnTo>
                  <a:lnTo>
                    <a:pt x="25500" y="10160"/>
                  </a:lnTo>
                </a:path>
              </a:pathLst>
            </a:custGeom>
            <a:ln w="88920">
              <a:solidFill>
                <a:srgbClr val="d83b4a"/>
              </a:solidFill>
              <a:miter/>
            </a:ln>
          </p:spPr>
          <p:txBody>
            <a:bodyPr lIns="134280" rIns="134280" tIns="89280" bIns="89280" anchor="ctr" anchorCtr="1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21" name="TextBox 26"/>
          <p:cNvSpPr/>
          <p:nvPr/>
        </p:nvSpPr>
        <p:spPr>
          <a:xfrm>
            <a:off x="9706680" y="6003000"/>
            <a:ext cx="8967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2020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Image 3"/>
          <p:cNvGrpSpPr/>
          <p:nvPr/>
        </p:nvGrpSpPr>
        <p:grpSpPr>
          <a:xfrm>
            <a:off x="1828440" y="5995080"/>
            <a:ext cx="8318520" cy="60120"/>
            <a:chOff x="1828440" y="5995080"/>
            <a:chExt cx="8318520" cy="60120"/>
          </a:xfrm>
        </p:grpSpPr>
        <p:sp>
          <p:nvSpPr>
            <p:cNvPr id="123" name="Freeform 2"/>
            <p:cNvSpPr/>
            <p:nvPr/>
          </p:nvSpPr>
          <p:spPr>
            <a:xfrm>
              <a:off x="182844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149" y="530"/>
                  </a:moveTo>
                  <a:lnTo>
                    <a:pt x="149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4" name="Freeform 14"/>
            <p:cNvSpPr/>
            <p:nvPr/>
          </p:nvSpPr>
          <p:spPr>
            <a:xfrm>
              <a:off x="464544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420" y="530"/>
                  </a:moveTo>
                  <a:lnTo>
                    <a:pt x="420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5" name="Freeform 15"/>
            <p:cNvSpPr/>
            <p:nvPr/>
          </p:nvSpPr>
          <p:spPr>
            <a:xfrm>
              <a:off x="746352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691" y="530"/>
                  </a:moveTo>
                  <a:lnTo>
                    <a:pt x="691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6" name="Freeform 16"/>
            <p:cNvSpPr/>
            <p:nvPr/>
          </p:nvSpPr>
          <p:spPr>
            <a:xfrm>
              <a:off x="10136880" y="5995080"/>
              <a:ext cx="10080" cy="60120"/>
            </a:xfrm>
            <a:custGeom>
              <a:avLst/>
              <a:gdLst>
                <a:gd name="textAreaLeft" fmla="*/ 0 w 10080"/>
                <a:gd name="textAreaRight" fmla="*/ 10440 w 1008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963" y="530"/>
                  </a:moveTo>
                  <a:lnTo>
                    <a:pt x="963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27" name="TextBox 27"/>
          <p:cNvSpPr/>
          <p:nvPr/>
        </p:nvSpPr>
        <p:spPr>
          <a:xfrm>
            <a:off x="1377000" y="6003000"/>
            <a:ext cx="8384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8" name="TextBox 28"/>
          <p:cNvSpPr/>
          <p:nvPr/>
        </p:nvSpPr>
        <p:spPr>
          <a:xfrm>
            <a:off x="4163040" y="6003000"/>
            <a:ext cx="9147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2000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TextBox 29"/>
          <p:cNvSpPr/>
          <p:nvPr/>
        </p:nvSpPr>
        <p:spPr>
          <a:xfrm>
            <a:off x="7006680" y="6003000"/>
            <a:ext cx="8481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0" name="Freeform 17"/>
          <p:cNvSpPr/>
          <p:nvPr/>
        </p:nvSpPr>
        <p:spPr>
          <a:xfrm>
            <a:off x="1544400" y="5995080"/>
            <a:ext cx="9038160" cy="9720"/>
          </a:xfrm>
          <a:custGeom>
            <a:avLst/>
            <a:gdLst>
              <a:gd name="textAreaLeft" fmla="*/ 0 w 9038160"/>
              <a:gd name="textAreaRight" fmla="*/ 9038520 w 9038160"/>
              <a:gd name="textAreaTop" fmla="*/ 0 h 9720"/>
              <a:gd name="textAreaBottom" fmla="*/ 10080 h 9720"/>
            </a:gdLst>
            <a:ahLst/>
            <a:rect l="textAreaLeft" t="textAreaTop" r="textAreaRight" b="textAreaBottom"/>
            <a:pathLst>
              <a:path w="9038579" h="10060">
                <a:moveTo>
                  <a:pt x="0" y="0"/>
                </a:moveTo>
                <a:lnTo>
                  <a:pt x="9038580" y="0"/>
                </a:lnTo>
              </a:path>
            </a:pathLst>
          </a:custGeom>
          <a:noFill/>
          <a:ln w="19014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4920" bIns="-3492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1" name="TextBox 30"/>
          <p:cNvSpPr/>
          <p:nvPr/>
        </p:nvSpPr>
        <p:spPr>
          <a:xfrm>
            <a:off x="1461600" y="1202760"/>
            <a:ext cx="47620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1 663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1989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2" name="TextBox 32"/>
          <p:cNvSpPr/>
          <p:nvPr/>
        </p:nvSpPr>
        <p:spPr>
          <a:xfrm>
            <a:off x="7944840" y="4452840"/>
            <a:ext cx="328716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Rectangle 2"/>
          <p:cNvSpPr/>
          <p:nvPr/>
        </p:nvSpPr>
        <p:spPr>
          <a:xfrm rot="16200000">
            <a:off x="5833080" y="506160"/>
            <a:ext cx="510480" cy="12206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34" name="Rectangle 8"/>
          <p:cNvSpPr/>
          <p:nvPr/>
        </p:nvSpPr>
        <p:spPr>
          <a:xfrm>
            <a:off x="0" y="682200"/>
            <a:ext cx="132624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35" name="TextBox 33"/>
          <p:cNvSpPr/>
          <p:nvPr/>
        </p:nvSpPr>
        <p:spPr>
          <a:xfrm>
            <a:off x="10023120" y="6577560"/>
            <a:ext cx="212724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gapminder.org/71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6" name="TextBox 34"/>
          <p:cNvSpPr/>
          <p:nvPr/>
        </p:nvSpPr>
        <p:spPr>
          <a:xfrm>
            <a:off x="1266840" y="412560"/>
            <a:ext cx="96822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Ozone Depleting Gases </a:t>
            </a: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thousand tonnes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7" name="TextBox 37"/>
          <p:cNvSpPr/>
          <p:nvPr/>
        </p:nvSpPr>
        <p:spPr>
          <a:xfrm>
            <a:off x="20880" y="6567480"/>
            <a:ext cx="30639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UN Environment Programme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8" name="Triangle 3"/>
          <p:cNvSpPr/>
          <p:nvPr/>
        </p:nvSpPr>
        <p:spPr>
          <a:xfrm rot="5590200">
            <a:off x="10585440" y="5734080"/>
            <a:ext cx="531360" cy="459000"/>
          </a:xfrm>
          <a:prstGeom prst="triangle">
            <a:avLst>
              <a:gd name="adj" fmla="val 50000"/>
            </a:avLst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SE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139" name=""/>
          <p:cNvGrpSpPr/>
          <p:nvPr/>
        </p:nvGrpSpPr>
        <p:grpSpPr>
          <a:xfrm>
            <a:off x="1528200" y="2322000"/>
            <a:ext cx="9180000" cy="3700800"/>
            <a:chOff x="1528200" y="2322000"/>
            <a:chExt cx="9180000" cy="3700800"/>
          </a:xfrm>
        </p:grpSpPr>
        <p:pic>
          <p:nvPicPr>
            <p:cNvPr id="140" name="" descr=""/>
            <p:cNvPicPr/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/>
          </p:blipFill>
          <p:spPr>
            <a:xfrm>
              <a:off x="1537200" y="2550600"/>
              <a:ext cx="9115560" cy="34722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41" name=""/>
            <p:cNvSpPr/>
            <p:nvPr/>
          </p:nvSpPr>
          <p:spPr>
            <a:xfrm>
              <a:off x="1528200" y="2322000"/>
              <a:ext cx="9180000" cy="3657600"/>
            </a:xfrm>
            <a:custGeom>
              <a:avLst/>
              <a:gdLst/>
              <a:ahLst/>
              <a:rect l="0" t="0" r="r" b="b"/>
              <a:pathLst>
                <a:path fill="none" w="25500" h="10160">
                  <a:moveTo>
                    <a:pt x="0" y="0"/>
                  </a:moveTo>
                  <a:lnTo>
                    <a:pt x="729" y="4187"/>
                  </a:lnTo>
                  <a:lnTo>
                    <a:pt x="1457" y="4742"/>
                  </a:lnTo>
                  <a:lnTo>
                    <a:pt x="2186" y="4927"/>
                  </a:lnTo>
                  <a:lnTo>
                    <a:pt x="2914" y="5480"/>
                  </a:lnTo>
                  <a:lnTo>
                    <a:pt x="3643" y="7205"/>
                  </a:lnTo>
                  <a:lnTo>
                    <a:pt x="4372" y="7635"/>
                  </a:lnTo>
                  <a:lnTo>
                    <a:pt x="5100" y="8437"/>
                  </a:lnTo>
                  <a:lnTo>
                    <a:pt x="5829" y="8375"/>
                  </a:lnTo>
                  <a:lnTo>
                    <a:pt x="6556" y="8128"/>
                  </a:lnTo>
                  <a:lnTo>
                    <a:pt x="7286" y="8437"/>
                  </a:lnTo>
                  <a:lnTo>
                    <a:pt x="8015" y="8622"/>
                  </a:lnTo>
                  <a:lnTo>
                    <a:pt x="8742" y="8930"/>
                  </a:lnTo>
                  <a:lnTo>
                    <a:pt x="9472" y="9237"/>
                  </a:lnTo>
                  <a:lnTo>
                    <a:pt x="10199" y="9175"/>
                  </a:lnTo>
                  <a:lnTo>
                    <a:pt x="10928" y="9422"/>
                  </a:lnTo>
                  <a:lnTo>
                    <a:pt x="11658" y="9668"/>
                  </a:lnTo>
                  <a:lnTo>
                    <a:pt x="12385" y="9668"/>
                  </a:lnTo>
                  <a:lnTo>
                    <a:pt x="13115" y="9792"/>
                  </a:lnTo>
                  <a:lnTo>
                    <a:pt x="13842" y="9853"/>
                  </a:lnTo>
                  <a:lnTo>
                    <a:pt x="14571" y="9915"/>
                  </a:lnTo>
                  <a:lnTo>
                    <a:pt x="15301" y="9915"/>
                  </a:lnTo>
                  <a:lnTo>
                    <a:pt x="16028" y="9975"/>
                  </a:lnTo>
                  <a:lnTo>
                    <a:pt x="16757" y="9915"/>
                  </a:lnTo>
                  <a:lnTo>
                    <a:pt x="17485" y="10038"/>
                  </a:lnTo>
                  <a:lnTo>
                    <a:pt x="18214" y="10038"/>
                  </a:lnTo>
                  <a:lnTo>
                    <a:pt x="18943" y="10038"/>
                  </a:lnTo>
                  <a:lnTo>
                    <a:pt x="19671" y="10038"/>
                  </a:lnTo>
                  <a:lnTo>
                    <a:pt x="20400" y="10038"/>
                  </a:lnTo>
                  <a:lnTo>
                    <a:pt x="21128" y="10100"/>
                  </a:lnTo>
                  <a:lnTo>
                    <a:pt x="21857" y="10100"/>
                  </a:lnTo>
                  <a:lnTo>
                    <a:pt x="22586" y="10100"/>
                  </a:lnTo>
                  <a:lnTo>
                    <a:pt x="23314" y="10100"/>
                  </a:lnTo>
                  <a:lnTo>
                    <a:pt x="24043" y="10100"/>
                  </a:lnTo>
                  <a:lnTo>
                    <a:pt x="24771" y="10160"/>
                  </a:lnTo>
                  <a:lnTo>
                    <a:pt x="25500" y="10160"/>
                  </a:lnTo>
                </a:path>
              </a:pathLst>
            </a:custGeom>
            <a:ln w="88920">
              <a:solidFill>
                <a:srgbClr val="d83b4a"/>
              </a:solidFill>
              <a:miter/>
            </a:ln>
          </p:spPr>
          <p:txBody>
            <a:bodyPr lIns="134280" rIns="134280" tIns="89280" bIns="89280" anchor="ctr" anchorCtr="1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42" name="TextBox 38"/>
          <p:cNvSpPr/>
          <p:nvPr/>
        </p:nvSpPr>
        <p:spPr>
          <a:xfrm>
            <a:off x="9706680" y="6003000"/>
            <a:ext cx="8967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2020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Rounded Rectangle 1"/>
          <p:cNvSpPr/>
          <p:nvPr/>
        </p:nvSpPr>
        <p:spPr>
          <a:xfrm>
            <a:off x="3340080" y="2627280"/>
            <a:ext cx="5226480" cy="147420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effectLst/>
                <a:uFillTx/>
                <a:latin typeface="Rubik Light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apminder.org/71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4"/>
          <p:cNvSpPr/>
          <p:nvPr/>
        </p:nvSpPr>
        <p:spPr>
          <a:xfrm>
            <a:off x="878760" y="2062080"/>
            <a:ext cx="10438200" cy="163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5" name="TextBox 5"/>
          <p:cNvSpPr/>
          <p:nvPr/>
        </p:nvSpPr>
        <p:spPr>
          <a:xfrm>
            <a:off x="3248280" y="3929760"/>
            <a:ext cx="5699160" cy="58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gapminder.org/71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Shape 818"/>
          <p:cNvSpPr/>
          <p:nvPr/>
        </p:nvSpPr>
        <p:spPr>
          <a:xfrm>
            <a:off x="4681440" y="1582560"/>
            <a:ext cx="2832480" cy="35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7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480" cy="731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8" name="TextBox 9"/>
          <p:cNvSpPr/>
          <p:nvPr/>
        </p:nvSpPr>
        <p:spPr>
          <a:xfrm>
            <a:off x="1994040" y="4767480"/>
            <a:ext cx="8207280" cy="101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"/>
          <p:cNvGrpSpPr/>
          <p:nvPr/>
        </p:nvGrpSpPr>
        <p:grpSpPr>
          <a:xfrm>
            <a:off x="822240" y="1779120"/>
            <a:ext cx="10607760" cy="4276440"/>
            <a:chOff x="822240" y="1779120"/>
            <a:chExt cx="10607760" cy="4276440"/>
          </a:xfrm>
        </p:grpSpPr>
        <p:pic>
          <p:nvPicPr>
            <p:cNvPr id="150" name="" descr=""/>
            <p:cNvPicPr/>
            <p:nvPr/>
          </p:nvPicPr>
          <p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/>
          </p:blipFill>
          <p:spPr>
            <a:xfrm>
              <a:off x="832680" y="2043360"/>
              <a:ext cx="10533240" cy="40122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51" name=""/>
            <p:cNvSpPr/>
            <p:nvPr/>
          </p:nvSpPr>
          <p:spPr>
            <a:xfrm>
              <a:off x="822240" y="1779120"/>
              <a:ext cx="10607760" cy="4226760"/>
            </a:xfrm>
            <a:custGeom>
              <a:avLst/>
              <a:gdLst/>
              <a:ahLst/>
              <a:rect l="0" t="0" r="r" b="b"/>
              <a:pathLst>
                <a:path fill="none" w="29466" h="11741">
                  <a:moveTo>
                    <a:pt x="0" y="0"/>
                  </a:moveTo>
                  <a:lnTo>
                    <a:pt x="842" y="4839"/>
                  </a:lnTo>
                  <a:lnTo>
                    <a:pt x="1683" y="5480"/>
                  </a:lnTo>
                  <a:lnTo>
                    <a:pt x="2526" y="5693"/>
                  </a:lnTo>
                  <a:lnTo>
                    <a:pt x="3367" y="6333"/>
                  </a:lnTo>
                  <a:lnTo>
                    <a:pt x="4209" y="8326"/>
                  </a:lnTo>
                  <a:lnTo>
                    <a:pt x="5052" y="8823"/>
                  </a:lnTo>
                  <a:lnTo>
                    <a:pt x="5893" y="9749"/>
                  </a:lnTo>
                  <a:lnTo>
                    <a:pt x="6735" y="9678"/>
                  </a:lnTo>
                  <a:lnTo>
                    <a:pt x="7576" y="9392"/>
                  </a:lnTo>
                  <a:lnTo>
                    <a:pt x="8419" y="9749"/>
                  </a:lnTo>
                  <a:lnTo>
                    <a:pt x="9261" y="9963"/>
                  </a:lnTo>
                  <a:lnTo>
                    <a:pt x="10102" y="10319"/>
                  </a:lnTo>
                  <a:lnTo>
                    <a:pt x="10945" y="10674"/>
                  </a:lnTo>
                  <a:lnTo>
                    <a:pt x="11786" y="10602"/>
                  </a:lnTo>
                  <a:lnTo>
                    <a:pt x="12628" y="10888"/>
                  </a:lnTo>
                  <a:lnTo>
                    <a:pt x="13471" y="11171"/>
                  </a:lnTo>
                  <a:lnTo>
                    <a:pt x="14312" y="11171"/>
                  </a:lnTo>
                  <a:lnTo>
                    <a:pt x="15154" y="11315"/>
                  </a:lnTo>
                  <a:lnTo>
                    <a:pt x="15995" y="11385"/>
                  </a:lnTo>
                  <a:lnTo>
                    <a:pt x="16838" y="11457"/>
                  </a:lnTo>
                  <a:lnTo>
                    <a:pt x="17680" y="11457"/>
                  </a:lnTo>
                  <a:lnTo>
                    <a:pt x="18521" y="11527"/>
                  </a:lnTo>
                  <a:lnTo>
                    <a:pt x="19364" y="11457"/>
                  </a:lnTo>
                  <a:lnTo>
                    <a:pt x="20205" y="11599"/>
                  </a:lnTo>
                  <a:lnTo>
                    <a:pt x="21047" y="11599"/>
                  </a:lnTo>
                  <a:lnTo>
                    <a:pt x="21890" y="11599"/>
                  </a:lnTo>
                  <a:lnTo>
                    <a:pt x="22731" y="11599"/>
                  </a:lnTo>
                  <a:lnTo>
                    <a:pt x="23573" y="11599"/>
                  </a:lnTo>
                  <a:lnTo>
                    <a:pt x="24414" y="11671"/>
                  </a:lnTo>
                  <a:lnTo>
                    <a:pt x="25257" y="11671"/>
                  </a:lnTo>
                  <a:lnTo>
                    <a:pt x="26099" y="11671"/>
                  </a:lnTo>
                  <a:lnTo>
                    <a:pt x="26940" y="11671"/>
                  </a:lnTo>
                  <a:lnTo>
                    <a:pt x="27783" y="11671"/>
                  </a:lnTo>
                  <a:lnTo>
                    <a:pt x="28623" y="11741"/>
                  </a:lnTo>
                  <a:lnTo>
                    <a:pt x="29466" y="11741"/>
                  </a:lnTo>
                </a:path>
              </a:pathLst>
            </a:custGeom>
            <a:ln w="88920">
              <a:solidFill>
                <a:srgbClr val="d83b4a"/>
              </a:solidFill>
              <a:miter/>
            </a:ln>
          </p:spPr>
          <p:txBody>
            <a:bodyPr lIns="134280" rIns="134280" tIns="89280" bIns="89280" anchor="ctr" anchorCtr="1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52" name="Image 0"/>
          <p:cNvGrpSpPr/>
          <p:nvPr/>
        </p:nvGrpSpPr>
        <p:grpSpPr>
          <a:xfrm>
            <a:off x="1091880" y="6046560"/>
            <a:ext cx="9983520" cy="60120"/>
            <a:chOff x="1091880" y="6046560"/>
            <a:chExt cx="9983520" cy="60120"/>
          </a:xfrm>
        </p:grpSpPr>
        <p:sp>
          <p:nvSpPr>
            <p:cNvPr id="153" name="Freeform 29"/>
            <p:cNvSpPr/>
            <p:nvPr/>
          </p:nvSpPr>
          <p:spPr>
            <a:xfrm>
              <a:off x="1091880" y="6046560"/>
              <a:ext cx="12240" cy="60120"/>
            </a:xfrm>
            <a:custGeom>
              <a:avLst/>
              <a:gdLst>
                <a:gd name="textAreaLeft" fmla="*/ 0 w 12240"/>
                <a:gd name="textAreaRight" fmla="*/ 12600 w 1224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149" y="530"/>
                  </a:moveTo>
                  <a:lnTo>
                    <a:pt x="149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4" name="Freeform 32"/>
            <p:cNvSpPr/>
            <p:nvPr/>
          </p:nvSpPr>
          <p:spPr>
            <a:xfrm>
              <a:off x="4475520" y="6046560"/>
              <a:ext cx="12240" cy="60120"/>
            </a:xfrm>
            <a:custGeom>
              <a:avLst/>
              <a:gdLst>
                <a:gd name="textAreaLeft" fmla="*/ 0 w 12240"/>
                <a:gd name="textAreaRight" fmla="*/ 12600 w 1224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420" y="530"/>
                  </a:moveTo>
                  <a:lnTo>
                    <a:pt x="420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5" name="Freeform 34"/>
            <p:cNvSpPr/>
            <p:nvPr/>
          </p:nvSpPr>
          <p:spPr>
            <a:xfrm>
              <a:off x="7859880" y="6046560"/>
              <a:ext cx="12240" cy="60120"/>
            </a:xfrm>
            <a:custGeom>
              <a:avLst/>
              <a:gdLst>
                <a:gd name="textAreaLeft" fmla="*/ 0 w 12240"/>
                <a:gd name="textAreaRight" fmla="*/ 12600 w 1224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691" y="530"/>
                  </a:moveTo>
                  <a:lnTo>
                    <a:pt x="691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6" name="Freeform 37"/>
            <p:cNvSpPr/>
            <p:nvPr/>
          </p:nvSpPr>
          <p:spPr>
            <a:xfrm>
              <a:off x="11063160" y="6046560"/>
              <a:ext cx="12240" cy="60120"/>
            </a:xfrm>
            <a:custGeom>
              <a:avLst/>
              <a:gdLst>
                <a:gd name="textAreaLeft" fmla="*/ 0 w 12240"/>
                <a:gd name="textAreaRight" fmla="*/ 12600 w 12240"/>
                <a:gd name="textAreaTop" fmla="*/ 0 h 60120"/>
                <a:gd name="textAreaBottom" fmla="*/ 60480 h 60120"/>
              </a:gdLst>
              <a:ahLst/>
              <a:rect l="textAreaLeft" t="textAreaTop" r="textAreaRight" b="textAreaBottom"/>
              <a:pathLst>
                <a:path w="9514" h="60364">
                  <a:moveTo>
                    <a:pt x="963" y="530"/>
                  </a:moveTo>
                  <a:lnTo>
                    <a:pt x="963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57" name="TextBox 39"/>
          <p:cNvSpPr/>
          <p:nvPr/>
        </p:nvSpPr>
        <p:spPr>
          <a:xfrm>
            <a:off x="711360" y="6067800"/>
            <a:ext cx="925200" cy="46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TextBox 41"/>
          <p:cNvSpPr/>
          <p:nvPr/>
        </p:nvSpPr>
        <p:spPr>
          <a:xfrm>
            <a:off x="4054680" y="6054480"/>
            <a:ext cx="1009080" cy="46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2000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9" name="TextBox 45"/>
          <p:cNvSpPr/>
          <p:nvPr/>
        </p:nvSpPr>
        <p:spPr>
          <a:xfrm>
            <a:off x="7398000" y="6054480"/>
            <a:ext cx="9356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0" name="Freeform 49"/>
          <p:cNvSpPr/>
          <p:nvPr/>
        </p:nvSpPr>
        <p:spPr>
          <a:xfrm>
            <a:off x="807840" y="6046560"/>
            <a:ext cx="10855080" cy="9720"/>
          </a:xfrm>
          <a:custGeom>
            <a:avLst/>
            <a:gdLst>
              <a:gd name="textAreaLeft" fmla="*/ 0 w 10855080"/>
              <a:gd name="textAreaRight" fmla="*/ 10855440 w 10855080"/>
              <a:gd name="textAreaTop" fmla="*/ 0 h 9720"/>
              <a:gd name="textAreaBottom" fmla="*/ 10080 h 9720"/>
            </a:gdLst>
            <a:ahLst/>
            <a:rect l="textAreaLeft" t="textAreaTop" r="textAreaRight" b="textAreaBottom"/>
            <a:pathLst>
              <a:path w="9038579" h="10060">
                <a:moveTo>
                  <a:pt x="0" y="0"/>
                </a:moveTo>
                <a:lnTo>
                  <a:pt x="9038580" y="0"/>
                </a:lnTo>
              </a:path>
            </a:pathLst>
          </a:custGeom>
          <a:noFill/>
          <a:ln w="19014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4920" bIns="-34920" anchor="ctr">
            <a:noAutofit/>
          </a:bodyPr>
          <a:p>
            <a:pPr defTabSz="914400"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61" name="TextBox 61"/>
          <p:cNvSpPr/>
          <p:nvPr/>
        </p:nvSpPr>
        <p:spPr>
          <a:xfrm>
            <a:off x="819000" y="780120"/>
            <a:ext cx="571932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1 663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1989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TextBox 63"/>
          <p:cNvSpPr/>
          <p:nvPr/>
        </p:nvSpPr>
        <p:spPr>
          <a:xfrm>
            <a:off x="8025120" y="4442760"/>
            <a:ext cx="394812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Triangle 14"/>
          <p:cNvSpPr/>
          <p:nvPr/>
        </p:nvSpPr>
        <p:spPr>
          <a:xfrm rot="5590200">
            <a:off x="11434320" y="5753520"/>
            <a:ext cx="531360" cy="551160"/>
          </a:xfrm>
          <a:prstGeom prst="triangle">
            <a:avLst>
              <a:gd name="adj" fmla="val 50000"/>
            </a:avLst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SE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64" name="TextBox 2"/>
          <p:cNvSpPr/>
          <p:nvPr/>
        </p:nvSpPr>
        <p:spPr>
          <a:xfrm>
            <a:off x="411840" y="140760"/>
            <a:ext cx="9682200" cy="76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rgbClr val="d83b4a"/>
                </a:solidFill>
                <a:effectLst/>
                <a:uFillTx/>
                <a:latin typeface="Rubik Medium"/>
              </a:rPr>
              <a:t>Ozone-depleting gases </a:t>
            </a:r>
            <a:r>
              <a:rPr b="0" lang="en-SE" sz="24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thousand tonnes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TextBox 31"/>
          <p:cNvSpPr/>
          <p:nvPr/>
        </p:nvSpPr>
        <p:spPr>
          <a:xfrm>
            <a:off x="0" y="6532560"/>
            <a:ext cx="4609800" cy="36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Data: UN Environment Programme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6" name="TextBox 35"/>
          <p:cNvSpPr/>
          <p:nvPr/>
        </p:nvSpPr>
        <p:spPr>
          <a:xfrm>
            <a:off x="8852400" y="6529320"/>
            <a:ext cx="3339360" cy="36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gapminder.org/71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7" name="TextBox 36"/>
          <p:cNvSpPr/>
          <p:nvPr/>
        </p:nvSpPr>
        <p:spPr>
          <a:xfrm>
            <a:off x="2419920" y="1919160"/>
            <a:ext cx="8697240" cy="193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Gases that harm the ozone layer have been almost entirely </a:t>
            </a:r>
            <a:br>
              <a:rPr sz="4000"/>
            </a:b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phased out!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TextBox 1"/>
          <p:cNvSpPr/>
          <p:nvPr/>
        </p:nvSpPr>
        <p:spPr>
          <a:xfrm>
            <a:off x="3174480" y="4411800"/>
            <a:ext cx="7188120" cy="120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1d1c1d"/>
                </a:solidFill>
                <a:effectLst/>
                <a:uFillTx/>
                <a:latin typeface="Rubik Light"/>
              </a:rPr>
              <a:t>The use of ozone-depleting substances has been stopped to such an extent, that scientists expect the ozone layer to be almost completely recovered by 2045. Effective international 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1d1c1d"/>
                </a:solidFill>
                <a:effectLst/>
                <a:uFillTx/>
                <a:latin typeface="Rubik Light"/>
              </a:rPr>
              <a:t>collaboration is possible!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9" name="TextBox 17"/>
          <p:cNvSpPr/>
          <p:nvPr/>
        </p:nvSpPr>
        <p:spPr>
          <a:xfrm>
            <a:off x="10602000" y="6054480"/>
            <a:ext cx="9356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2020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15541</TotalTime>
  <Application>LibreOffice/25.2.0.3$Linux_X86_64 LibreOffice_project/e1cf4a87eb02d755bce1a01209907ea5ddc8f069</Application>
  <AppVersion>15.0000</AppVersion>
  <Words>251</Words>
  <Paragraphs>53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2025-12-16T04:02:36Z</dcterms:modified>
  <cp:revision>365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